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DDB01AC8.xml" ContentType="application/vnd.ms-powerpoint.comments+xml"/>
  <Override PartName="/ppt/comments/modernComment_105_38E1E1C2.xml" ContentType="application/vnd.ms-powerpoint.comments+xml"/>
  <Override PartName="/ppt/comments/modernComment_10E_E0A0E64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61" r:id="rId6"/>
    <p:sldId id="273" r:id="rId7"/>
    <p:sldId id="274" r:id="rId8"/>
    <p:sldId id="269" r:id="rId9"/>
    <p:sldId id="270" r:id="rId10"/>
    <p:sldId id="271" r:id="rId11"/>
    <p:sldId id="272" r:id="rId12"/>
    <p:sldId id="276" r:id="rId13"/>
    <p:sldId id="275" r:id="rId14"/>
    <p:sldId id="277" r:id="rId15"/>
    <p:sldId id="278" r:id="rId16"/>
    <p:sldId id="279" r:id="rId17"/>
    <p:sldId id="265" r:id="rId18"/>
    <p:sldId id="266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6F975-35A4-6E78-41C8-044C8751C323}" name="Sciara  Lorenzo" initials="LS" userId="S::S303462@studenti.polito.it::49cc083f-50ef-46e5-9e49-b89c61f7e0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B8"/>
    <a:srgbClr val="00A486"/>
    <a:srgbClr val="00A36C"/>
    <a:srgbClr val="00726A"/>
    <a:srgbClr val="00264D"/>
    <a:srgbClr val="004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5" d="100"/>
          <a:sy n="35" d="100"/>
        </p:scale>
        <p:origin x="186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01_DDB01A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3BE63F-9856-4C29-AD25-6D09E2D09FF9}" authorId="{20B6F975-35A4-6E78-41C8-044C8751C323}" created="2024-03-30T12:17:55.546">
    <pc:sldMkLst xmlns:pc="http://schemas.microsoft.com/office/powerpoint/2013/main/command">
      <pc:docMk/>
      <pc:sldMk cId="3719305928" sldId="257"/>
    </pc:sldMkLst>
    <p188:txBody>
      <a:bodyPr/>
      <a:lstStyle/>
      <a:p>
        <a:r>
          <a:rPr lang="en-GB"/>
          <a:t>High cots and development time
7 years from idea to production. </a:t>
        </a:r>
      </a:p>
    </p188:txBody>
  </p188:cm>
</p188:cmLst>
</file>

<file path=ppt/comments/modernComment_105_38E1E1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56AB3E-6CD1-4B06-B71E-F2FCDF4F49CB}" authorId="{20B6F975-35A4-6E78-41C8-044C8751C323}" created="2024-03-30T12:18:12.354">
    <pc:sldMkLst xmlns:pc="http://schemas.microsoft.com/office/powerpoint/2013/main/command">
      <pc:docMk/>
      <pc:sldMk cId="954327490" sldId="261"/>
    </pc:sldMkLst>
    <p188:txBody>
      <a:bodyPr/>
      <a:lstStyle/>
      <a:p>
        <a:r>
          <a:rPr lang="en-GB"/>
          <a:t>Car like smarphones
General poprpouse hardware for easier to develop software</a:t>
        </a:r>
      </a:p>
    </p188:txBody>
  </p188:cm>
</p188:cmLst>
</file>

<file path=ppt/comments/modernComment_10E_E0A0E6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8119E3-D7EF-400B-B743-66CDAAC097ED}" authorId="{20B6F975-35A4-6E78-41C8-044C8751C323}" created="2024-03-30T12:26:30.872">
    <pc:sldMkLst xmlns:pc="http://schemas.microsoft.com/office/powerpoint/2013/main/command">
      <pc:docMk/>
      <pc:sldMk cId="3768641088" sldId="270"/>
    </pc:sldMkLst>
    <p188:txBody>
      <a:bodyPr/>
      <a:lstStyle/>
      <a:p>
        <a:r>
          <a:rPr lang="en-GB"/>
          <a:t>ISO to respect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87AF-F74A-A452-6241-F164D471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998A4-24BD-6FB6-1AA6-B412D2D54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55C8E-C4D8-0A5A-5E4B-A430BEB5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D8AA-D9D8-21E2-6DBE-07B11392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9437E-6F50-CCA1-79E5-251C9BF9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6757-BB00-5C5D-38FB-B733FCD0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129A0-3ECF-76EE-26A0-472102CB8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0DA09-6D1B-C648-256F-B800C9A4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A682B-84E5-7DBE-C1C6-FB8E4D55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7AEDF-050E-D919-E809-8E29156C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6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F41FC-ACE4-133A-A28F-3A2C9E727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A9A64-F429-BB61-8884-B2A7AF76E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0C7AF-A517-792F-6CF1-103E8854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E0015-5761-6188-8652-3F2CCC0E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7E25-C44D-B977-7F8B-9A9ED3BB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57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0221-0608-6FBC-A5FE-BAF86655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9420-D8AA-3D21-A10B-76C2D1051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0827-5DAF-E619-ACB7-9C015468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98C6-4362-7449-3A32-2FB8E596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5527-9A4C-AE48-0C07-39992BAB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0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5C97-9F86-3352-AA58-2C8E272D8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A1A49-F375-398F-9596-E36BA960F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2E67E-687E-16AB-4375-BE41EFC7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12BCD-C915-B527-3FFF-E5E527D34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C928D-F73E-0A3B-E145-1D52E889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16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953-AC8E-3716-219D-999BCD0F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627E-EA2B-0DDF-AF42-A5620FD9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08FA7-E09E-0EF9-A6AD-E2D365261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DE287-1C25-43C5-224B-7C622F4D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47637-75A0-92A1-70BE-2BF4119E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F8004-2534-346C-4AB5-C567759F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46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5FD5-9A73-AB91-B5F9-D39AEBAA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7ED72-2954-AD5A-B369-E5F320E1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0CA2-82BA-4900-8AFD-DF538929E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9BCB1-A382-351A-3C3B-E1BC9C2B5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A5A82-09B4-A8A9-0E26-5697B3D87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10A4B-BA46-DEFC-B84E-DFD2AF95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A6D2DD-B7B7-C5FC-747F-77CC5F79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96CC8-D769-C59B-9003-94B08420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1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37A-A514-97BF-5858-2216ED6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4F799-EDC0-5AD5-AA9C-1258DED0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6E2D1-F2C4-16D2-F6D3-D33A0BCF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EE201-759A-6E44-C941-F69F1BD5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1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053DC-6CEB-F7C4-4421-0ECE0F4E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3A147-1E00-2A63-2BA6-82C28AFC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D9035-C183-89CC-70AC-E5AC8B88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06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6A5E-4B2D-E745-FC57-9AF5A196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5092-5367-E4BF-353D-48E511759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EDC2A-7570-F768-AA38-1DC717D04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957AB-9D19-D6AD-9B2D-54F1FF8F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F3FE2-8903-EB2A-F4F4-F45D602E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B1CD-EBFA-812A-C1D9-4B622E97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5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79AA-37AB-2BC4-736A-13ED5339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1045E-4ED4-5D06-7840-CE4F4FC15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375B0-9628-2A62-2626-192A7D8EE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93BA8-A02B-64E9-6082-28ADD6E5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8B80E-B021-1A6B-2610-4455B7AF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FB00B-9DAE-B9DE-CCFD-50E68223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32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43CCF-7E30-270C-CA88-9A2BAED8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BEA2B-3A9B-8366-8488-370C83B65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22652-968C-A8D4-3E33-40F37062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43B49-8DD2-45CD-8320-A8CC7B302E14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5255D-C356-45E0-EC84-CF85E031C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3DF2-CBE7-CEB3-6071-C83E8CEB8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CDC43-083A-45F4-BEBE-5973F39993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66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.png"/><Relationship Id="rId5" Type="http://schemas.microsoft.com/office/2017/06/relationships/model3d" Target="../media/model3d2.glb"/><Relationship Id="rId10" Type="http://schemas.openxmlformats.org/officeDocument/2006/relationships/image" Target="../media/image31.svg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4.png"/><Relationship Id="rId18" Type="http://schemas.openxmlformats.org/officeDocument/2006/relationships/image" Target="../media/image33.sv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17" Type="http://schemas.openxmlformats.org/officeDocument/2006/relationships/image" Target="../media/image32.png"/><Relationship Id="rId2" Type="http://schemas.openxmlformats.org/officeDocument/2006/relationships/image" Target="../media/image2.png"/><Relationship Id="rId16" Type="http://schemas.openxmlformats.org/officeDocument/2006/relationships/image" Target="../media/image11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microsoft.com/office/2017/06/relationships/model3d" Target="../media/model3d2.glb"/><Relationship Id="rId5" Type="http://schemas.openxmlformats.org/officeDocument/2006/relationships/image" Target="../media/image26.png"/><Relationship Id="rId15" Type="http://schemas.openxmlformats.org/officeDocument/2006/relationships/image" Target="../media/image10.png"/><Relationship Id="rId10" Type="http://schemas.openxmlformats.org/officeDocument/2006/relationships/image" Target="../media/image31.svg"/><Relationship Id="rId19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30.png"/><Relationship Id="rId1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6.png"/><Relationship Id="rId18" Type="http://schemas.openxmlformats.org/officeDocument/2006/relationships/image" Target="../media/image29.sv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microsoft.com/office/2017/06/relationships/model3d" Target="../media/model3d2.glb"/><Relationship Id="rId15" Type="http://schemas.openxmlformats.org/officeDocument/2006/relationships/image" Target="../media/image26.png"/><Relationship Id="rId10" Type="http://schemas.openxmlformats.org/officeDocument/2006/relationships/image" Target="../media/image11.svg"/><Relationship Id="rId19" Type="http://schemas.openxmlformats.org/officeDocument/2006/relationships/image" Target="../media/image30.pn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37.svg"/><Relationship Id="rId5" Type="http://schemas.openxmlformats.org/officeDocument/2006/relationships/image" Target="../media/image14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39.pn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12" Type="http://schemas.openxmlformats.org/officeDocument/2006/relationships/image" Target="../media/image37.sv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microsoft.com/office/2007/relationships/hdphoto" Target="../media/hdphoto2.wdp"/><Relationship Id="rId9" Type="http://schemas.openxmlformats.org/officeDocument/2006/relationships/image" Target="../media/image11.sv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33.svg"/><Relationship Id="rId4" Type="http://schemas.microsoft.com/office/2007/relationships/hdphoto" Target="../media/hdphoto2.wdp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3.svg"/><Relationship Id="rId3" Type="http://schemas.microsoft.com/office/2017/06/relationships/model3d" Target="../media/model3d1.glb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2" Type="http://schemas.microsoft.com/office/2018/10/relationships/comments" Target="../comments/modernComment_101_DDB01AC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17/06/relationships/model3d" Target="../media/model3d2.glb"/><Relationship Id="rId3" Type="http://schemas.openxmlformats.org/officeDocument/2006/relationships/image" Target="../media/image15.svg"/><Relationship Id="rId7" Type="http://schemas.openxmlformats.org/officeDocument/2006/relationships/image" Target="../media/image3.png"/><Relationship Id="rId12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svg"/><Relationship Id="rId4" Type="http://schemas.microsoft.com/office/2017/06/relationships/model3d" Target="../media/model3d1.glb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svg"/><Relationship Id="rId18" Type="http://schemas.openxmlformats.org/officeDocument/2006/relationships/image" Target="../media/image28.png"/><Relationship Id="rId3" Type="http://schemas.microsoft.com/office/2017/06/relationships/model3d" Target="../media/model3d1.glb"/><Relationship Id="rId21" Type="http://schemas.openxmlformats.org/officeDocument/2006/relationships/image" Target="../media/image31.sv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17" Type="http://schemas.openxmlformats.org/officeDocument/2006/relationships/image" Target="../media/image27.svg"/><Relationship Id="rId2" Type="http://schemas.microsoft.com/office/2018/10/relationships/comments" Target="../comments/modernComment_105_38E1E1C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svg"/><Relationship Id="rId5" Type="http://schemas.openxmlformats.org/officeDocument/2006/relationships/image" Target="../media/image2.pn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10" Type="http://schemas.openxmlformats.org/officeDocument/2006/relationships/image" Target="../media/image14.png"/><Relationship Id="rId19" Type="http://schemas.openxmlformats.org/officeDocument/2006/relationships/image" Target="../media/image29.svg"/><Relationship Id="rId4" Type="http://schemas.openxmlformats.org/officeDocument/2006/relationships/image" Target="../media/image22.png"/><Relationship Id="rId9" Type="http://schemas.openxmlformats.org/officeDocument/2006/relationships/image" Target="../media/image23.svg"/><Relationship Id="rId14" Type="http://schemas.microsoft.com/office/2017/06/relationships/model3d" Target="../media/model3d2.glb"/><Relationship Id="rId2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14.png"/><Relationship Id="rId5" Type="http://schemas.openxmlformats.org/officeDocument/2006/relationships/image" Target="../media/image32.png"/><Relationship Id="rId10" Type="http://schemas.openxmlformats.org/officeDocument/2006/relationships/image" Target="../media/image23.sv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microsoft.com/office/2017/06/relationships/model3d" Target="../media/model3d2.glb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2.wdp"/><Relationship Id="rId9" Type="http://schemas.openxmlformats.org/officeDocument/2006/relationships/image" Target="../media/image30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12" Type="http://schemas.openxmlformats.org/officeDocument/2006/relationships/image" Target="../media/image3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12" Type="http://schemas.openxmlformats.org/officeDocument/2006/relationships/image" Target="../media/image30.png"/><Relationship Id="rId2" Type="http://schemas.microsoft.com/office/2018/10/relationships/comments" Target="../comments/modernComment_10E_E0A0E6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9.sv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7567350" y="-416952"/>
            <a:ext cx="3710250" cy="678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A49FA-18D4-34D3-4253-F2CEF57999EE}"/>
              </a:ext>
            </a:extLst>
          </p:cNvPr>
          <p:cNvSpPr txBox="1"/>
          <p:nvPr/>
        </p:nvSpPr>
        <p:spPr>
          <a:xfrm>
            <a:off x="109438" y="2011680"/>
            <a:ext cx="74579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Rethinking Automotive Software Development: </a:t>
            </a:r>
            <a:r>
              <a:rPr lang="en-GB" sz="35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MBX12"/>
              </a:rPr>
              <a:t>Exploring Software Defined Vehicle and its potential</a:t>
            </a:r>
            <a:endParaRPr lang="en-GB" sz="3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0F467-2D03-8807-823B-89FD69AF61ED}"/>
              </a:ext>
            </a:extLst>
          </p:cNvPr>
          <p:cNvSpPr txBox="1"/>
          <p:nvPr/>
        </p:nvSpPr>
        <p:spPr>
          <a:xfrm>
            <a:off x="109438" y="1545828"/>
            <a:ext cx="586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Master of Science in Computer Engineering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4ABC0B-E213-B6D4-7C9D-D2E92BA62C58}"/>
              </a:ext>
            </a:extLst>
          </p:cNvPr>
          <p:cNvCxnSpPr>
            <a:cxnSpLocks/>
          </p:cNvCxnSpPr>
          <p:nvPr/>
        </p:nvCxnSpPr>
        <p:spPr>
          <a:xfrm flipH="1">
            <a:off x="0" y="195580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94832-E0BE-2839-5EA6-79D23E88B2AE}"/>
              </a:ext>
            </a:extLst>
          </p:cNvPr>
          <p:cNvCxnSpPr>
            <a:cxnSpLocks/>
          </p:cNvCxnSpPr>
          <p:nvPr/>
        </p:nvCxnSpPr>
        <p:spPr>
          <a:xfrm flipH="1">
            <a:off x="0" y="3724920"/>
            <a:ext cx="65125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575B5E-8BAD-1CC1-DCF5-84205649F746}"/>
              </a:ext>
            </a:extLst>
          </p:cNvPr>
          <p:cNvSpPr txBox="1"/>
          <p:nvPr/>
        </p:nvSpPr>
        <p:spPr>
          <a:xfrm>
            <a:off x="109438" y="3836586"/>
            <a:ext cx="215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Candidate</a:t>
            </a: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Lorenzo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SCIARA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DBECE-9B9E-68BB-17B0-09395A2A1071}"/>
              </a:ext>
            </a:extLst>
          </p:cNvPr>
          <p:cNvSpPr txBox="1"/>
          <p:nvPr/>
        </p:nvSpPr>
        <p:spPr>
          <a:xfrm>
            <a:off x="3517483" y="3836586"/>
            <a:ext cx="2995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Supervisors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prof. Danilo Bazzanella</a:t>
            </a:r>
          </a:p>
          <a:p>
            <a:pPr algn="l"/>
            <a:r>
              <a:rPr lang="en-GB" sz="18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Schoolbook" panose="02040604050505020304" pitchFamily="18" charset="0"/>
              </a:rPr>
              <a:t>dott.sa Piera Limonet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F531B63B-53C0-D3F2-395E-4A5E5FE2379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20" y="5966370"/>
            <a:ext cx="1760657" cy="772880"/>
          </a:xfrm>
          <a:prstGeom prst="rect">
            <a:avLst/>
          </a:prstGeom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5975038"/>
            <a:ext cx="1760657" cy="7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3947" y="2428638"/>
            <a:ext cx="1519693" cy="1519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7B2A9E-2F0C-B957-DAA0-DD0B5DF0CFC9}"/>
              </a:ext>
            </a:extLst>
          </p:cNvPr>
          <p:cNvSpPr txBox="1"/>
          <p:nvPr/>
        </p:nvSpPr>
        <p:spPr>
          <a:xfrm>
            <a:off x="5263639" y="2298156"/>
            <a:ext cx="37987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500" dirty="0"/>
              <a:t>The software production </a:t>
            </a:r>
            <a:r>
              <a:rPr lang="it-IT" sz="2500" dirty="0" err="1"/>
              <a:t>is</a:t>
            </a:r>
            <a:r>
              <a:rPr lang="it-IT" sz="2500" dirty="0"/>
              <a:t> </a:t>
            </a:r>
            <a:r>
              <a:rPr lang="it-IT" sz="2500" dirty="0" err="1"/>
              <a:t>significantly</a:t>
            </a:r>
            <a:r>
              <a:rPr lang="it-IT" sz="2500" dirty="0"/>
              <a:t> </a:t>
            </a:r>
            <a:r>
              <a:rPr lang="it-IT" sz="2500" dirty="0" err="1"/>
              <a:t>increased</a:t>
            </a:r>
            <a:r>
              <a:rPr lang="en-GB" sz="2500" dirty="0"/>
              <a:t> thanks to the software independence</a:t>
            </a:r>
            <a:endParaRPr lang="it-IT" sz="25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C29D1-5912-81CF-36D7-C6D46BFF5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C29D1-5912-81CF-36D7-C6D46BFF58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B7FCEF3-EE20-7081-171B-1E0A7E7D121D}"/>
              </a:ext>
            </a:extLst>
          </p:cNvPr>
          <p:cNvSpPr txBox="1"/>
          <p:nvPr/>
        </p:nvSpPr>
        <p:spPr>
          <a:xfrm>
            <a:off x="144098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1286A-EF4B-418F-1DFD-6B1E3497881A}"/>
              </a:ext>
            </a:extLst>
          </p:cNvPr>
          <p:cNvSpPr txBox="1"/>
          <p:nvPr/>
        </p:nvSpPr>
        <p:spPr>
          <a:xfrm>
            <a:off x="5065904" y="149801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55C7CB-65FE-C884-5876-4B16B53F68A2}"/>
              </a:ext>
            </a:extLst>
          </p:cNvPr>
          <p:cNvSpPr txBox="1"/>
          <p:nvPr/>
        </p:nvSpPr>
        <p:spPr>
          <a:xfrm>
            <a:off x="870345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BB97B-366E-6558-A94F-2D49394542D6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8" name="Graphic 7" descr="Clock with solid fill">
            <a:extLst>
              <a:ext uri="{FF2B5EF4-FFF2-40B4-BE49-F238E27FC236}">
                <a16:creationId xmlns:a16="http://schemas.microsoft.com/office/drawing/2014/main" id="{DD96495F-E538-89B8-31C5-BD44D380D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p:pic>
        <p:nvPicPr>
          <p:cNvPr id="9" name="Graphic 8" descr="Shield Tick with solid fill">
            <a:extLst>
              <a:ext uri="{FF2B5EF4-FFF2-40B4-BE49-F238E27FC236}">
                <a16:creationId xmlns:a16="http://schemas.microsoft.com/office/drawing/2014/main" id="{2829F7E1-CF9A-7A46-69BD-0EDC5A62A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4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3EF8B-ED74-A222-83C5-82EE690EA62F}"/>
              </a:ext>
            </a:extLst>
          </p:cNvPr>
          <p:cNvSpPr txBox="1"/>
          <p:nvPr/>
        </p:nvSpPr>
        <p:spPr>
          <a:xfrm>
            <a:off x="7911565" y="2284097"/>
            <a:ext cx="3010637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500" dirty="0"/>
              <a:t>vehicle lifecycle is increased through constant updates and the addition of new features</a:t>
            </a:r>
            <a:endParaRPr lang="it-IT" sz="25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89C528A-4DDC-CD82-BDFB-599255151F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89C528A-4DDC-CD82-BDFB-599255151F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B11DC22-FE76-DE7F-B21D-98AC833CE8A1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78217-D53F-5A11-0D7B-E4692D1140EA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C1330C-D630-1575-D47F-734EEFC73A97}"/>
              </a:ext>
            </a:extLst>
          </p:cNvPr>
          <p:cNvSpPr txBox="1"/>
          <p:nvPr/>
        </p:nvSpPr>
        <p:spPr>
          <a:xfrm>
            <a:off x="8625634" y="152134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23" name="Graphic 22" descr="Linear Graph with solid fill">
            <a:extLst>
              <a:ext uri="{FF2B5EF4-FFF2-40B4-BE49-F238E27FC236}">
                <a16:creationId xmlns:a16="http://schemas.microsoft.com/office/drawing/2014/main" id="{DA04C4A4-99FE-2070-D688-75DCC086F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pic>
        <p:nvPicPr>
          <p:cNvPr id="26" name="Graphic 25" descr="Clock with solid fill">
            <a:extLst>
              <a:ext uri="{FF2B5EF4-FFF2-40B4-BE49-F238E27FC236}">
                <a16:creationId xmlns:a16="http://schemas.microsoft.com/office/drawing/2014/main" id="{8E5D675F-0B8F-71EF-4BFB-2E2C9D673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6297" y="2398745"/>
            <a:ext cx="1448778" cy="1448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D82629-9D43-11E8-AA5A-D1A79D9CA66D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817FD-9559-CDB0-5147-D4ACC0DD81E9}"/>
              </a:ext>
            </a:extLst>
          </p:cNvPr>
          <p:cNvSpPr txBox="1"/>
          <p:nvPr/>
        </p:nvSpPr>
        <p:spPr>
          <a:xfrm>
            <a:off x="2519443" y="-96026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5" name="Graphic 4" descr="Shield Tick with solid fill">
            <a:extLst>
              <a:ext uri="{FF2B5EF4-FFF2-40B4-BE49-F238E27FC236}">
                <a16:creationId xmlns:a16="http://schemas.microsoft.com/office/drawing/2014/main" id="{60B5D8E4-CBD1-6E4A-5BAE-22F2A63B7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0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pic>
        <p:nvPicPr>
          <p:cNvPr id="9" name="Graphic 8" descr="Clock with solid fill">
            <a:extLst>
              <a:ext uri="{FF2B5EF4-FFF2-40B4-BE49-F238E27FC236}">
                <a16:creationId xmlns:a16="http://schemas.microsoft.com/office/drawing/2014/main" id="{E0A75C6E-959A-7F4A-680D-AA7A4C1F1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862563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62A5F-E5BF-528A-A523-C6DEF467C247}"/>
              </a:ext>
            </a:extLst>
          </p:cNvPr>
          <p:cNvSpPr txBox="1"/>
          <p:nvPr/>
        </p:nvSpPr>
        <p:spPr>
          <a:xfrm>
            <a:off x="12926240" y="1442480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AA392-4001-C477-CC06-502939B238BD}"/>
              </a:ext>
            </a:extLst>
          </p:cNvPr>
          <p:cNvSpPr txBox="1"/>
          <p:nvPr/>
        </p:nvSpPr>
        <p:spPr>
          <a:xfrm>
            <a:off x="16677615" y="1448046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CC268-BD9E-A92E-D370-9C7013D7F2EE}"/>
              </a:ext>
            </a:extLst>
          </p:cNvPr>
          <p:cNvSpPr txBox="1"/>
          <p:nvPr/>
        </p:nvSpPr>
        <p:spPr>
          <a:xfrm>
            <a:off x="22016884" y="1481890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0" name="Graphic 9" descr="Processor outline">
            <a:extLst>
              <a:ext uri="{FF2B5EF4-FFF2-40B4-BE49-F238E27FC236}">
                <a16:creationId xmlns:a16="http://schemas.microsoft.com/office/drawing/2014/main" id="{75BF26EF-5108-2505-ACE5-3E27BE1118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224997" y="2711122"/>
            <a:ext cx="1748401" cy="1748401"/>
          </a:xfrm>
          <a:prstGeom prst="rect">
            <a:avLst/>
          </a:prstGeom>
        </p:spPr>
      </p:pic>
      <p:pic>
        <p:nvPicPr>
          <p:cNvPr id="11" name="Graphic 10" descr="Cmd Terminal with solid fill">
            <a:extLst>
              <a:ext uri="{FF2B5EF4-FFF2-40B4-BE49-F238E27FC236}">
                <a16:creationId xmlns:a16="http://schemas.microsoft.com/office/drawing/2014/main" id="{0E41CB26-C761-E84F-716E-7338B99748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298840" y="1970430"/>
            <a:ext cx="1748401" cy="1748401"/>
          </a:xfrm>
          <a:prstGeom prst="rect">
            <a:avLst/>
          </a:prstGeom>
        </p:spPr>
      </p:pic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3CBC3703-1D81-E47E-1658-114A4EB97E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630480" y="1636281"/>
            <a:ext cx="2440410" cy="2440410"/>
          </a:xfrm>
          <a:prstGeom prst="rect">
            <a:avLst/>
          </a:prstGeom>
        </p:spPr>
      </p:pic>
      <p:pic>
        <p:nvPicPr>
          <p:cNvPr id="19" name="Graphic 18" descr="Research with solid fill">
            <a:extLst>
              <a:ext uri="{FF2B5EF4-FFF2-40B4-BE49-F238E27FC236}">
                <a16:creationId xmlns:a16="http://schemas.microsoft.com/office/drawing/2014/main" id="{AFF0366A-10CA-7D57-BF05-9F2DD415F5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654129" y="2135247"/>
            <a:ext cx="1459549" cy="14595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0A2145-C30F-0F1F-A919-3D58A1B0033B}"/>
              </a:ext>
            </a:extLst>
          </p:cNvPr>
          <p:cNvSpPr txBox="1"/>
          <p:nvPr/>
        </p:nvSpPr>
        <p:spPr>
          <a:xfrm>
            <a:off x="2519443" y="-1100477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3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6222428"/>
                  </p:ext>
                </p:extLst>
              </p:nvPr>
            </p:nvGraphicFramePr>
            <p:xfrm>
              <a:off x="-5094515" y="3486409"/>
              <a:ext cx="4298716" cy="20183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298716" cy="2018394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8120771" ay="-4452754" az="-81868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0074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94515" y="3486409"/>
                <a:ext cx="4298716" cy="2018394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4021151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9360420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pic>
        <p:nvPicPr>
          <p:cNvPr id="8" name="Graphic 7" descr="Cloud with solid fill">
            <a:extLst>
              <a:ext uri="{FF2B5EF4-FFF2-40B4-BE49-F238E27FC236}">
                <a16:creationId xmlns:a16="http://schemas.microsoft.com/office/drawing/2014/main" id="{2655320E-E373-9CAF-4E94-6CFBC3E3D6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74016" y="1999138"/>
            <a:ext cx="2440410" cy="2440410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97665" y="2498104"/>
            <a:ext cx="1459549" cy="1459549"/>
          </a:xfrm>
          <a:prstGeom prst="rect">
            <a:avLst/>
          </a:prstGeom>
        </p:spPr>
      </p:pic>
      <p:pic>
        <p:nvPicPr>
          <p:cNvPr id="12" name="Graphic 11" descr="Shield Tick with solid fill">
            <a:extLst>
              <a:ext uri="{FF2B5EF4-FFF2-40B4-BE49-F238E27FC236}">
                <a16:creationId xmlns:a16="http://schemas.microsoft.com/office/drawing/2014/main" id="{4FB54E7B-A4B1-3FB6-677F-BB7A757C27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0076756" y="1966038"/>
            <a:ext cx="1269164" cy="1269164"/>
          </a:xfrm>
          <a:prstGeom prst="rect">
            <a:avLst/>
          </a:prstGeom>
        </p:spPr>
      </p:pic>
      <p:pic>
        <p:nvPicPr>
          <p:cNvPr id="19" name="Graphic 18" descr="Linear Graph with solid fill">
            <a:extLst>
              <a:ext uri="{FF2B5EF4-FFF2-40B4-BE49-F238E27FC236}">
                <a16:creationId xmlns:a16="http://schemas.microsoft.com/office/drawing/2014/main" id="{4809D726-FCAB-E14B-79C0-2AF0B78436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6536543" y="1836821"/>
            <a:ext cx="1519693" cy="1519693"/>
          </a:xfrm>
          <a:prstGeom prst="rect">
            <a:avLst/>
          </a:prstGeom>
        </p:spPr>
      </p:pic>
      <p:pic>
        <p:nvPicPr>
          <p:cNvPr id="20" name="Graphic 19" descr="Clock with solid fill">
            <a:extLst>
              <a:ext uri="{FF2B5EF4-FFF2-40B4-BE49-F238E27FC236}">
                <a16:creationId xmlns:a16="http://schemas.microsoft.com/office/drawing/2014/main" id="{97274C31-61E5-3D6D-7866-0DCC6E9906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801188" y="1876231"/>
            <a:ext cx="1448778" cy="14487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AD9404-AC78-8979-A4AD-8F1D69693D83}"/>
              </a:ext>
            </a:extLst>
          </p:cNvPr>
          <p:cNvSpPr txBox="1"/>
          <p:nvPr/>
        </p:nvSpPr>
        <p:spPr>
          <a:xfrm>
            <a:off x="-10353891" y="1282823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036BAA-3CF8-439E-9222-17E8D22CB56F}"/>
              </a:ext>
            </a:extLst>
          </p:cNvPr>
          <p:cNvSpPr txBox="1"/>
          <p:nvPr/>
        </p:nvSpPr>
        <p:spPr>
          <a:xfrm>
            <a:off x="-6806792" y="128677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8291B-F6EC-AF27-9BD4-2CB93E1788AA}"/>
              </a:ext>
            </a:extLst>
          </p:cNvPr>
          <p:cNvSpPr txBox="1"/>
          <p:nvPr/>
        </p:nvSpPr>
        <p:spPr>
          <a:xfrm>
            <a:off x="-3247062" y="1310112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37060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269776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" name="Graphic 2" descr="Processor outline">
            <a:extLst>
              <a:ext uri="{FF2B5EF4-FFF2-40B4-BE49-F238E27FC236}">
                <a16:creationId xmlns:a16="http://schemas.microsoft.com/office/drawing/2014/main" id="{B3095CF3-2609-B67F-4D6E-FEB40EAD6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533" y="3073979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29723735-145B-2248-F614-D94735E0E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376" y="2333287"/>
            <a:ext cx="1748401" cy="1748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907D8-3102-9725-4C63-2B7C440B1B8F}"/>
              </a:ext>
            </a:extLst>
          </p:cNvPr>
          <p:cNvSpPr txBox="1"/>
          <p:nvPr/>
        </p:nvSpPr>
        <p:spPr>
          <a:xfrm>
            <a:off x="5024685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It is a system that can collect and transmit data from simulated subsystems and integrate updates from external sources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453263-DF1E-93F1-DE8F-30A84B523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173" y="3323442"/>
            <a:ext cx="4208208" cy="2685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467EC-A965-9B8D-FB56-39B471E6337C}"/>
              </a:ext>
            </a:extLst>
          </p:cNvPr>
          <p:cNvSpPr txBox="1"/>
          <p:nvPr/>
        </p:nvSpPr>
        <p:spPr>
          <a:xfrm>
            <a:off x="25655028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10F1AB2C-A313-C94A-4087-4AEA992BF6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292273" y="2498104"/>
            <a:ext cx="1459549" cy="1459549"/>
          </a:xfrm>
          <a:prstGeom prst="rect">
            <a:avLst/>
          </a:prstGeom>
        </p:spPr>
      </p:pic>
      <p:pic>
        <p:nvPicPr>
          <p:cNvPr id="40" name="Picture 3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7FDA930-FCB5-E945-682E-9CCA9153E5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350" y="3547171"/>
            <a:ext cx="4871719" cy="6314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A5A329F-18F0-397E-726C-EAB4316F8367}"/>
              </a:ext>
            </a:extLst>
          </p:cNvPr>
          <p:cNvSpPr txBox="1"/>
          <p:nvPr/>
        </p:nvSpPr>
        <p:spPr>
          <a:xfrm>
            <a:off x="17704142" y="1957454"/>
            <a:ext cx="6186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With the use of AWS services two different cloud infrastructure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171D6D-328C-E3E9-E86B-613131974838}"/>
              </a:ext>
            </a:extLst>
          </p:cNvPr>
          <p:cNvSpPr txBox="1"/>
          <p:nvPr/>
        </p:nvSpPr>
        <p:spPr>
          <a:xfrm>
            <a:off x="17704142" y="2910872"/>
            <a:ext cx="65156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first one for the data collection from the TCU simulator.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9BC07-600B-AC9B-0F2B-BB84C91B5D0E}"/>
              </a:ext>
            </a:extLst>
          </p:cNvPr>
          <p:cNvSpPr txBox="1"/>
          <p:nvPr/>
        </p:nvSpPr>
        <p:spPr>
          <a:xfrm>
            <a:off x="13058990" y="4271409"/>
            <a:ext cx="6515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second one for the software updates management and deployment with also the use of </a:t>
            </a:r>
            <a:r>
              <a:rPr lang="en-GB" sz="2500" b="0" i="1" u="none" strike="noStrike" baseline="0" dirty="0">
                <a:latin typeface="CMR10"/>
              </a:rPr>
              <a:t>Hawkbit</a:t>
            </a:r>
            <a:r>
              <a:rPr lang="en-GB" sz="2500" b="0" i="0" u="none" strike="noStrike" baseline="0" dirty="0">
                <a:latin typeface="CMR10"/>
              </a:rPr>
              <a:t> server.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775493-62EC-F7C9-8F95-0778A4B012AF}"/>
              </a:ext>
            </a:extLst>
          </p:cNvPr>
          <p:cNvSpPr txBox="1"/>
          <p:nvPr/>
        </p:nvSpPr>
        <p:spPr>
          <a:xfrm>
            <a:off x="12460763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45" name="Graphic 44" descr="Cloud with solid fill">
            <a:extLst>
              <a:ext uri="{FF2B5EF4-FFF2-40B4-BE49-F238E27FC236}">
                <a16:creationId xmlns:a16="http://schemas.microsoft.com/office/drawing/2014/main" id="{4AD75DFE-BFBA-5293-FBE8-94258DE06F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13628" y="1999138"/>
            <a:ext cx="2440410" cy="2440410"/>
          </a:xfrm>
          <a:prstGeom prst="rect">
            <a:avLst/>
          </a:prstGeom>
        </p:spPr>
      </p:pic>
      <p:pic>
        <p:nvPicPr>
          <p:cNvPr id="46" name="Picture 45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7F37503B-0B71-0D95-27AF-B52DB8833B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779" y="4062874"/>
            <a:ext cx="4210736" cy="21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7D8117C-B614-EE72-652F-5C701BA55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254" y="3547171"/>
            <a:ext cx="4871719" cy="631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719321-19E1-FF39-3AD4-26A1D92CFC92}"/>
              </a:ext>
            </a:extLst>
          </p:cNvPr>
          <p:cNvSpPr txBox="1"/>
          <p:nvPr/>
        </p:nvSpPr>
        <p:spPr>
          <a:xfrm>
            <a:off x="5506046" y="1957454"/>
            <a:ext cx="6186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With the use of AWS services two different cloud infrastructure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0A5F99-4CDC-D1DB-81D6-5B3BBE88D0C2}"/>
              </a:ext>
            </a:extLst>
          </p:cNvPr>
          <p:cNvSpPr txBox="1"/>
          <p:nvPr/>
        </p:nvSpPr>
        <p:spPr>
          <a:xfrm>
            <a:off x="5506046" y="2910872"/>
            <a:ext cx="65156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first one for the data collection from the TCU simulator.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5A40C-F500-30F9-5E57-4FC482975C03}"/>
              </a:ext>
            </a:extLst>
          </p:cNvPr>
          <p:cNvSpPr txBox="1"/>
          <p:nvPr/>
        </p:nvSpPr>
        <p:spPr>
          <a:xfrm>
            <a:off x="860894" y="4271409"/>
            <a:ext cx="6515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second one for the software updates management and deployment with also the use of </a:t>
            </a:r>
            <a:r>
              <a:rPr lang="en-GB" sz="2500" b="0" i="1" u="none" strike="noStrike" baseline="0" dirty="0">
                <a:latin typeface="CMR10"/>
              </a:rPr>
              <a:t>Hawkbit</a:t>
            </a:r>
            <a:r>
              <a:rPr lang="en-GB" sz="2500" b="0" i="0" u="none" strike="noStrike" baseline="0" dirty="0">
                <a:latin typeface="CMR10"/>
              </a:rPr>
              <a:t> server.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D314F-8F6B-5419-89DE-35DEA37527CF}"/>
              </a:ext>
            </a:extLst>
          </p:cNvPr>
          <p:cNvSpPr txBox="1"/>
          <p:nvPr/>
        </p:nvSpPr>
        <p:spPr>
          <a:xfrm>
            <a:off x="-11452832" y="1805337"/>
            <a:ext cx="3151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TCU SIMULATOR</a:t>
            </a:r>
          </a:p>
        </p:txBody>
      </p:sp>
      <p:pic>
        <p:nvPicPr>
          <p:cNvPr id="35" name="Graphic 34" descr="Processor outline">
            <a:extLst>
              <a:ext uri="{FF2B5EF4-FFF2-40B4-BE49-F238E27FC236}">
                <a16:creationId xmlns:a16="http://schemas.microsoft.com/office/drawing/2014/main" id="{07773BDF-ED9A-8AD0-5524-C1AA9F8FF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154075" y="3073979"/>
            <a:ext cx="1748401" cy="1748401"/>
          </a:xfrm>
          <a:prstGeom prst="rect">
            <a:avLst/>
          </a:prstGeom>
        </p:spPr>
      </p:pic>
      <p:pic>
        <p:nvPicPr>
          <p:cNvPr id="36" name="Graphic 35" descr="Cmd Terminal with solid fill">
            <a:extLst>
              <a:ext uri="{FF2B5EF4-FFF2-40B4-BE49-F238E27FC236}">
                <a16:creationId xmlns:a16="http://schemas.microsoft.com/office/drawing/2014/main" id="{6AE05B67-0DAE-54CD-B247-DF1C128647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080232" y="2333287"/>
            <a:ext cx="1748401" cy="17484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535A687-EED4-01CF-E6F3-6F2402B3A90C}"/>
              </a:ext>
            </a:extLst>
          </p:cNvPr>
          <p:cNvSpPr txBox="1"/>
          <p:nvPr/>
        </p:nvSpPr>
        <p:spPr>
          <a:xfrm>
            <a:off x="-6697923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It is a system that can collect and transmit data from simulated subsystems and integrate updates from external sources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38" name="Picture 3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39E95C4-9868-8FB6-0DCA-DB5AF0BA3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2435" y="3323442"/>
            <a:ext cx="4208208" cy="268517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F4B402E-3A08-D401-A43F-48524A288D02}"/>
              </a:ext>
            </a:extLst>
          </p:cNvPr>
          <p:cNvSpPr txBox="1"/>
          <p:nvPr/>
        </p:nvSpPr>
        <p:spPr>
          <a:xfrm>
            <a:off x="12874985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42" name="Graphic 41" descr="Research with solid fill">
            <a:extLst>
              <a:ext uri="{FF2B5EF4-FFF2-40B4-BE49-F238E27FC236}">
                <a16:creationId xmlns:a16="http://schemas.microsoft.com/office/drawing/2014/main" id="{C059F816-9BA1-0E06-2EB8-90027AB4C0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512230" y="2498104"/>
            <a:ext cx="1459549" cy="145954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8FE602-3A13-FF44-0BD5-B1210A0D7E4B}"/>
              </a:ext>
            </a:extLst>
          </p:cNvPr>
          <p:cNvSpPr txBox="1"/>
          <p:nvPr/>
        </p:nvSpPr>
        <p:spPr>
          <a:xfrm>
            <a:off x="17204493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data are shown with the use of a </a:t>
            </a:r>
            <a:r>
              <a:rPr lang="en-GB" sz="2500" b="0" i="1" u="none" strike="noStrike" baseline="0" dirty="0">
                <a:latin typeface="CMR10"/>
              </a:rPr>
              <a:t>Grafana</a:t>
            </a:r>
            <a:r>
              <a:rPr lang="en-GB" sz="2500" b="0" u="none" strike="noStrike" baseline="0" dirty="0">
                <a:latin typeface="CMR10"/>
              </a:rPr>
              <a:t> server in an easy to view and user-friendly dashboards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4860D321-5018-E458-E562-D68C40BB86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808" y="3697910"/>
            <a:ext cx="4139797" cy="184709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9EEBB2A-6F89-026D-0F49-E117D15D31EB}"/>
              </a:ext>
            </a:extLst>
          </p:cNvPr>
          <p:cNvSpPr txBox="1"/>
          <p:nvPr/>
        </p:nvSpPr>
        <p:spPr>
          <a:xfrm>
            <a:off x="262667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46" name="Graphic 45" descr="Cloud with solid fill">
            <a:extLst>
              <a:ext uri="{FF2B5EF4-FFF2-40B4-BE49-F238E27FC236}">
                <a16:creationId xmlns:a16="http://schemas.microsoft.com/office/drawing/2014/main" id="{E0576761-E326-8917-5A71-1DAE85F801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5532" y="1999138"/>
            <a:ext cx="2440410" cy="2440410"/>
          </a:xfrm>
          <a:prstGeom prst="rect">
            <a:avLst/>
          </a:prstGeom>
        </p:spPr>
      </p:pic>
      <p:pic>
        <p:nvPicPr>
          <p:cNvPr id="47" name="Picture 46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2C17CA64-D18E-EB81-BB25-1646C538F9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83" y="4062874"/>
            <a:ext cx="4210736" cy="21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4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CONTRIBUTORS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695177" y="1844747"/>
            <a:ext cx="2831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DATA VIEWER</a:t>
            </a:r>
          </a:p>
        </p:txBody>
      </p:sp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72180B02-933D-99C6-5294-1D1818A7A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2422" y="2498104"/>
            <a:ext cx="1459549" cy="1459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907D8-3102-9725-4C63-2B7C440B1B8F}"/>
              </a:ext>
            </a:extLst>
          </p:cNvPr>
          <p:cNvSpPr txBox="1"/>
          <p:nvPr/>
        </p:nvSpPr>
        <p:spPr>
          <a:xfrm>
            <a:off x="5024685" y="1862260"/>
            <a:ext cx="618651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data are shown with the use of a </a:t>
            </a:r>
            <a:r>
              <a:rPr lang="en-GB" sz="2500" b="0" i="1" u="none" strike="noStrike" baseline="0" dirty="0">
                <a:latin typeface="CMR10"/>
              </a:rPr>
              <a:t>Grafana</a:t>
            </a:r>
            <a:r>
              <a:rPr lang="en-GB" sz="2500" b="0" u="none" strike="noStrike" baseline="0" dirty="0">
                <a:latin typeface="CMR10"/>
              </a:rPr>
              <a:t> server in an easy to view and user-friendly dashboards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168787-F71C-218F-A88C-5071B93670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97910"/>
            <a:ext cx="4139797" cy="1847097"/>
          </a:xfrm>
          <a:prstGeom prst="rect">
            <a:avLst/>
          </a:prstGeom>
        </p:spPr>
      </p:pic>
      <p:pic>
        <p:nvPicPr>
          <p:cNvPr id="33" name="Picture 3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4B96607-238B-929D-6B53-C69BF6604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5010" y="3547171"/>
            <a:ext cx="4871719" cy="6314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2FFB93C-75EB-AA65-898B-D7DF8BE7679E}"/>
              </a:ext>
            </a:extLst>
          </p:cNvPr>
          <p:cNvSpPr txBox="1"/>
          <p:nvPr/>
        </p:nvSpPr>
        <p:spPr>
          <a:xfrm>
            <a:off x="-6893218" y="1957454"/>
            <a:ext cx="61865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With the use of AWS services two different cloud infrastructure can be built: 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1E3D99-39DE-3F18-691D-BD1DFA5F742F}"/>
              </a:ext>
            </a:extLst>
          </p:cNvPr>
          <p:cNvSpPr txBox="1"/>
          <p:nvPr/>
        </p:nvSpPr>
        <p:spPr>
          <a:xfrm>
            <a:off x="-6893218" y="2910872"/>
            <a:ext cx="65156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first one for the data collection from the TCU simulator.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414B5B-FDAF-0274-4E43-8DA96A5A67AE}"/>
              </a:ext>
            </a:extLst>
          </p:cNvPr>
          <p:cNvSpPr txBox="1"/>
          <p:nvPr/>
        </p:nvSpPr>
        <p:spPr>
          <a:xfrm>
            <a:off x="-11538370" y="4271409"/>
            <a:ext cx="65156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second one for the software updates management and deployment with also the use of </a:t>
            </a:r>
            <a:r>
              <a:rPr lang="en-GB" sz="2500" b="0" i="1" u="none" strike="noStrike" baseline="0" dirty="0">
                <a:latin typeface="CMR10"/>
              </a:rPr>
              <a:t>Hawkbit</a:t>
            </a:r>
            <a:r>
              <a:rPr lang="en-GB" sz="2500" b="0" i="0" u="none" strike="noStrike" baseline="0" dirty="0">
                <a:latin typeface="CMR10"/>
              </a:rPr>
              <a:t> server.</a:t>
            </a:r>
            <a:endParaRPr lang="en-GB" sz="2500" b="1" dirty="0">
              <a:solidFill>
                <a:srgbClr val="00A486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0016FD-DFCD-B2E7-8B43-68CAAB7A3E51}"/>
              </a:ext>
            </a:extLst>
          </p:cNvPr>
          <p:cNvSpPr txBox="1"/>
          <p:nvPr/>
        </p:nvSpPr>
        <p:spPr>
          <a:xfrm>
            <a:off x="-12136597" y="1810903"/>
            <a:ext cx="473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CLOUD INFRASTRUCTURE</a:t>
            </a:r>
          </a:p>
        </p:txBody>
      </p:sp>
      <p:pic>
        <p:nvPicPr>
          <p:cNvPr id="38" name="Graphic 37" descr="Cloud with solid fill">
            <a:extLst>
              <a:ext uri="{FF2B5EF4-FFF2-40B4-BE49-F238E27FC236}">
                <a16:creationId xmlns:a16="http://schemas.microsoft.com/office/drawing/2014/main" id="{BF49259F-AD36-13C6-C2EC-4363069D6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1183732" y="1999138"/>
            <a:ext cx="2440410" cy="2440410"/>
          </a:xfrm>
          <a:prstGeom prst="rect">
            <a:avLst/>
          </a:prstGeom>
        </p:spPr>
      </p:pic>
      <p:pic>
        <p:nvPicPr>
          <p:cNvPr id="39" name="Picture 38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6E9493EE-B129-C5DB-A607-51E73C019E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0581" y="4062874"/>
            <a:ext cx="4210736" cy="21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8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118750"/>
            <a:ext cx="1760657" cy="764212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ECC6A631-1576-3757-1EBA-4AA7BBFC9C7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5856288"/>
            <a:ext cx="2011429" cy="882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4041367" y="500856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VALIDATION POC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860CBC0-486F-6CBF-8F53-71568275FB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5609738"/>
                  </p:ext>
                </p:extLst>
              </p:nvPr>
            </p:nvGraphicFramePr>
            <p:xfrm>
              <a:off x="8424594" y="3957653"/>
              <a:ext cx="2700855" cy="21682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00855" cy="2168292"/>
                    </a:xfrm>
                    <a:prstGeom prst="rect">
                      <a:avLst/>
                    </a:prstGeom>
                  </am3d:spPr>
                  <am3d:camera>
                    <am3d:pos x="0" y="0" z="712399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32" d="1000000"/>
                    <am3d:preTrans dx="6422024" dy="2462916" dz="-7493641"/>
                    <am3d:scale>
                      <am3d:sx n="1000000" d="1000000"/>
                      <am3d:sy n="1000000" d="1000000"/>
                      <am3d:sz n="1000000" d="1000000"/>
                    </am3d:scale>
                    <am3d:rot ax="1878697" ay="-2073614" az="-114228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268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860CBC0-486F-6CBF-8F53-71568275FB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24594" y="3957653"/>
                <a:ext cx="2700855" cy="21682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85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118750"/>
            <a:ext cx="1760657" cy="764212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ECC6A631-1576-3757-1EBA-4AA7BBFC9C7E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5856288"/>
            <a:ext cx="2011429" cy="882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4041367" y="500856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FUTURE 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D2B0D-8290-0789-5E3E-2D627D3028CC}"/>
              </a:ext>
            </a:extLst>
          </p:cNvPr>
          <p:cNvSpPr txBox="1"/>
          <p:nvPr/>
        </p:nvSpPr>
        <p:spPr>
          <a:xfrm>
            <a:off x="3436121" y="2220799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Interact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eith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a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real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car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FE84F-DD93-A1BA-2D89-83CD3B86FE5D}"/>
              </a:ext>
            </a:extLst>
          </p:cNvPr>
          <p:cNvSpPr txBox="1"/>
          <p:nvPr/>
        </p:nvSpPr>
        <p:spPr>
          <a:xfrm>
            <a:off x="3659796" y="3106865"/>
            <a:ext cx="74579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Study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hawkbit</a:t>
            </a:r>
            <a:endParaRPr lang="it-IT" sz="3500" b="1" dirty="0">
              <a:solidFill>
                <a:schemeClr val="tx1">
                  <a:lumMod val="85000"/>
                  <a:lumOff val="15000"/>
                </a:schemeClr>
              </a:solidFill>
              <a:latin typeface="CMBX1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984445-C833-BF2C-486F-3610F6022EDF}"/>
              </a:ext>
            </a:extLst>
          </p:cNvPr>
          <p:cNvSpPr txBox="1"/>
          <p:nvPr/>
        </p:nvSpPr>
        <p:spPr>
          <a:xfrm>
            <a:off x="3315807" y="4772927"/>
            <a:ext cx="7457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Integrate the work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done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for SDV with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other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IT </a:t>
            </a:r>
            <a:r>
              <a:rPr lang="it-IT" sz="3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vehicle</a:t>
            </a:r>
            <a:r>
              <a:rPr lang="it-IT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MBX12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97897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67E207-7C95-2D03-5024-4E23097B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6" name="Picture 5" descr="A close up of a logo">
            <a:extLst>
              <a:ext uri="{FF2B5EF4-FFF2-40B4-BE49-F238E27FC236}">
                <a16:creationId xmlns:a16="http://schemas.microsoft.com/office/drawing/2014/main" id="{A647B545-17AD-DB3F-C6A7-3774817670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118750"/>
            <a:ext cx="1760657" cy="76421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49F11D4-B530-12AD-F2D7-15A82FE4D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0" t="41172" r="50499" b="40043"/>
          <a:stretch/>
        </p:blipFill>
        <p:spPr bwMode="auto">
          <a:xfrm>
            <a:off x="7099726" y="-416952"/>
            <a:ext cx="4235777" cy="774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83705-D531-A577-C6FE-6845E68509AC}"/>
              </a:ext>
            </a:extLst>
          </p:cNvPr>
          <p:cNvSpPr txBox="1"/>
          <p:nvPr/>
        </p:nvSpPr>
        <p:spPr>
          <a:xfrm>
            <a:off x="2224839" y="2107214"/>
            <a:ext cx="7457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500" b="1" dirty="0"/>
              <a:t>Thanks for the </a:t>
            </a:r>
            <a:r>
              <a:rPr lang="it-IT" sz="3500" b="1" dirty="0" err="1"/>
              <a:t>attention</a:t>
            </a:r>
            <a:endParaRPr lang="it-IT" sz="3500" b="1" dirty="0"/>
          </a:p>
          <a:p>
            <a:pPr algn="ctr"/>
            <a:r>
              <a:rPr lang="it-IT" sz="3500" b="1" dirty="0" err="1"/>
              <a:t>Any</a:t>
            </a:r>
            <a:r>
              <a:rPr lang="it-IT" sz="3500" b="1" dirty="0"/>
              <a:t> </a:t>
            </a:r>
            <a:r>
              <a:rPr lang="it-IT" sz="3500" b="1" dirty="0" err="1"/>
              <a:t>questions</a:t>
            </a:r>
            <a:r>
              <a:rPr lang="it-IT" sz="3500" b="1" dirty="0"/>
              <a:t>?</a:t>
            </a:r>
            <a:endParaRPr lang="en-GB" sz="3500" b="1" dirty="0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27ED4FD6-6A6D-072F-0944-718EFD4F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" y="5856288"/>
            <a:ext cx="2011429" cy="8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589757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A</a:t>
            </a:r>
            <a:r>
              <a:rPr lang="en-GB" sz="5000" b="1" dirty="0">
                <a:solidFill>
                  <a:srgbClr val="00A486"/>
                </a:solidFill>
                <a:latin typeface="CMBX12"/>
              </a:rPr>
              <a:t>GENDA</a:t>
            </a:r>
            <a:endParaRPr lang="en-GB" sz="5000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4567427"/>
                  </p:ext>
                </p:extLst>
              </p:nvPr>
            </p:nvGraphicFramePr>
            <p:xfrm>
              <a:off x="12933946" y="2263397"/>
              <a:ext cx="3296328" cy="26148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96328" cy="261480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113262" ay="-2867711" az="-16564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0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ar character">
                <a:extLst>
                  <a:ext uri="{FF2B5EF4-FFF2-40B4-BE49-F238E27FC236}">
                    <a16:creationId xmlns:a16="http://schemas.microsoft.com/office/drawing/2014/main" id="{2FCB6DBC-DBBB-BA6E-CE53-A6AA25F05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33946" y="2263397"/>
                <a:ext cx="3296328" cy="2614808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FA1CEF3F-4BBE-37CB-96C1-4DA748A63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692721" y="-416951"/>
            <a:ext cx="4212518" cy="769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C8CB4992-356A-8B57-0A53-9632BD4950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6" name="Picture 15" descr="A close up of a logo">
            <a:extLst>
              <a:ext uri="{FF2B5EF4-FFF2-40B4-BE49-F238E27FC236}">
                <a16:creationId xmlns:a16="http://schemas.microsoft.com/office/drawing/2014/main" id="{6D47E412-C925-9C80-8D40-599E50D959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7" name="Graphic 16" descr="Cmd Terminal with solid fill">
            <a:extLst>
              <a:ext uri="{FF2B5EF4-FFF2-40B4-BE49-F238E27FC236}">
                <a16:creationId xmlns:a16="http://schemas.microsoft.com/office/drawing/2014/main" id="{52BA5996-445A-0309-15A6-F50C90004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15206" y="1425408"/>
            <a:ext cx="723689" cy="723689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19EF6C0A-FBD9-EED0-F8D7-C40365C515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562364" y="1201811"/>
            <a:ext cx="1667910" cy="16679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166E74-4626-2D95-605F-6730CE2A4FA2}"/>
              </a:ext>
            </a:extLst>
          </p:cNvPr>
          <p:cNvSpPr txBox="1"/>
          <p:nvPr/>
        </p:nvSpPr>
        <p:spPr>
          <a:xfrm>
            <a:off x="12589780" y="1168392"/>
            <a:ext cx="197258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9F40EC-A732-E51E-D4EC-44A723DB7113}"/>
              </a:ext>
            </a:extLst>
          </p:cNvPr>
          <p:cNvSpPr txBox="1"/>
          <p:nvPr/>
        </p:nvSpPr>
        <p:spPr>
          <a:xfrm>
            <a:off x="14189736" y="647813"/>
            <a:ext cx="241316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AEDBF-4CDB-560F-7AB2-3A12BBAE890E}"/>
              </a:ext>
            </a:extLst>
          </p:cNvPr>
          <p:cNvSpPr txBox="1"/>
          <p:nvPr/>
        </p:nvSpPr>
        <p:spPr>
          <a:xfrm>
            <a:off x="2367044" y="-1006813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4" y="45912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5945A-36E0-6B31-7E2D-57D26973781D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In the past  automotive industry software  production was always considered secondary to the mechanical ones.   </a:t>
            </a:r>
            <a:endParaRPr lang="it-IT" sz="25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4100327"/>
                  </p:ext>
                </p:extLst>
              </p:nvPr>
            </p:nvGraphicFramePr>
            <p:xfrm>
              <a:off x="4661667" y="4577127"/>
              <a:ext cx="3578783" cy="171324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8783" cy="171324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46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1667" y="4577127"/>
                <a:ext cx="3578783" cy="171324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88E92D7-67B8-90B2-6BCF-0B2BBB75F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7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0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41172" r="64865" b="40043"/>
          <a:stretch/>
        </p:blipFill>
        <p:spPr bwMode="auto">
          <a:xfrm>
            <a:off x="-4152829" y="-416951"/>
            <a:ext cx="3719427" cy="679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5400">
              <a:srgbClr val="00A486">
                <a:alpha val="14000"/>
              </a:srgbClr>
            </a:glow>
            <a:outerShdw blurRad="254000" dist="38100" sx="93000" sy="93000" algn="ctr" rotWithShape="0">
              <a:srgbClr val="000000">
                <a:alpha val="68000"/>
              </a:srgbClr>
            </a:outerShdw>
            <a:reflection endPos="0" dir="5400000" sy="-100000" algn="bl" rotWithShape="0"/>
            <a:softEdge rad="38100"/>
          </a:effectLst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73805" y="3072269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0334" y="2755925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4835162" y="2749104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6435118" y="2228525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371930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Processor outline">
            <a:extLst>
              <a:ext uri="{FF2B5EF4-FFF2-40B4-BE49-F238E27FC236}">
                <a16:creationId xmlns:a16="http://schemas.microsoft.com/office/drawing/2014/main" id="{E6A64546-6C93-4353-A795-BA630EF9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1144" y="2549198"/>
            <a:ext cx="3435412" cy="343541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9137471"/>
                  </p:ext>
                </p:extLst>
              </p:nvPr>
            </p:nvGraphicFramePr>
            <p:xfrm>
              <a:off x="918783" y="4943693"/>
              <a:ext cx="2918432" cy="13971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18432" cy="1397122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6065" ay="-5087535" az="18597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06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Car character">
                <a:extLst>
                  <a:ext uri="{FF2B5EF4-FFF2-40B4-BE49-F238E27FC236}">
                    <a16:creationId xmlns:a16="http://schemas.microsoft.com/office/drawing/2014/main" id="{81B8E96C-0473-9560-533D-7F1CFF861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783" y="4943693"/>
                <a:ext cx="2918432" cy="139712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97C813-721E-24D9-81F1-DFF6B33C0F49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8ABD7971-A0A6-88F3-A47E-B8825EFB082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2" name="Picture 11" descr="A close up of a logo">
            <a:extLst>
              <a:ext uri="{FF2B5EF4-FFF2-40B4-BE49-F238E27FC236}">
                <a16:creationId xmlns:a16="http://schemas.microsoft.com/office/drawing/2014/main" id="{E8A3F364-2999-320C-6D65-8BD31EFABD51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6" name="Graphic 15" descr="Cmd Terminal with solid fill">
            <a:extLst>
              <a:ext uri="{FF2B5EF4-FFF2-40B4-BE49-F238E27FC236}">
                <a16:creationId xmlns:a16="http://schemas.microsoft.com/office/drawing/2014/main" id="{2CC7B54C-5545-887A-53B7-424D1E97B3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9318" y="3360284"/>
            <a:ext cx="500313" cy="50031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4BBD65B-0580-D0DF-E57E-DB41A696F1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5847" y="3043940"/>
            <a:ext cx="1667910" cy="16679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7E4BD6-8A0D-5A38-6C9D-55044BAEA5AE}"/>
              </a:ext>
            </a:extLst>
          </p:cNvPr>
          <p:cNvSpPr txBox="1"/>
          <p:nvPr/>
        </p:nvSpPr>
        <p:spPr>
          <a:xfrm>
            <a:off x="1030675" y="3037119"/>
            <a:ext cx="1972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08959B-4AE7-A8DB-505A-5F78E66083D9}"/>
              </a:ext>
            </a:extLst>
          </p:cNvPr>
          <p:cNvSpPr txBox="1"/>
          <p:nvPr/>
        </p:nvSpPr>
        <p:spPr>
          <a:xfrm>
            <a:off x="2630631" y="2516540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957C16-D160-74DB-A103-EB6CBC68D35C}"/>
              </a:ext>
            </a:extLst>
          </p:cNvPr>
          <p:cNvSpPr txBox="1"/>
          <p:nvPr/>
        </p:nvSpPr>
        <p:spPr>
          <a:xfrm>
            <a:off x="428004" y="1424849"/>
            <a:ext cx="11335991" cy="859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b="0" i="0" u="none" strike="noStrike" baseline="0" dirty="0">
                <a:latin typeface="CMR10"/>
              </a:rPr>
              <a:t>The focus on the mechanical parts of the vehicle resulted in software being very dependent on the hardware</a:t>
            </a:r>
            <a:endParaRPr lang="it-IT" sz="2500" b="1" dirty="0"/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D8150926-98AC-1186-F0DC-18E21ADA1468}"/>
              </a:ext>
            </a:extLst>
          </p:cNvPr>
          <p:cNvSpPr/>
          <p:nvPr/>
        </p:nvSpPr>
        <p:spPr>
          <a:xfrm>
            <a:off x="4858431" y="3085929"/>
            <a:ext cx="2413167" cy="1247064"/>
          </a:xfrm>
          <a:prstGeom prst="mathEqual">
            <a:avLst/>
          </a:prstGeom>
          <a:solidFill>
            <a:schemeClr val="tx1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5CB8"/>
              </a:solidFill>
            </a:endParaRPr>
          </a:p>
        </p:txBody>
      </p:sp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08023D70-09F2-3094-CAE9-FB8FA92111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7514" y="4277301"/>
            <a:ext cx="500313" cy="500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C15293-81DA-18F1-1DBD-FD20DE18F9EF}"/>
              </a:ext>
            </a:extLst>
          </p:cNvPr>
          <p:cNvSpPr txBox="1"/>
          <p:nvPr/>
        </p:nvSpPr>
        <p:spPr>
          <a:xfrm>
            <a:off x="9018871" y="3954136"/>
            <a:ext cx="12427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EFE0-3AE6-6651-6CAC-D82D76400814}"/>
              </a:ext>
            </a:extLst>
          </p:cNvPr>
          <p:cNvSpPr txBox="1"/>
          <p:nvPr/>
        </p:nvSpPr>
        <p:spPr>
          <a:xfrm>
            <a:off x="8392266" y="2272199"/>
            <a:ext cx="2413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39FD9F7-8FFA-4CC1-5AF5-EE59ECC4A1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1110940"/>
                  </p:ext>
                </p:extLst>
              </p:nvPr>
            </p:nvGraphicFramePr>
            <p:xfrm>
              <a:off x="15760311" y="3760815"/>
              <a:ext cx="3020269" cy="2150680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020269" cy="2150680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413367" ay="-2174216" az="-86708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610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39FD9F7-8FFA-4CC1-5AF5-EE59ECC4A1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60311" y="3760815"/>
                <a:ext cx="3020269" cy="2150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1AD79D3-7A17-4D16-F52A-206A8B045F18}"/>
              </a:ext>
            </a:extLst>
          </p:cNvPr>
          <p:cNvSpPr txBox="1"/>
          <p:nvPr/>
        </p:nvSpPr>
        <p:spPr>
          <a:xfrm>
            <a:off x="2367044" y="459129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i="0" u="none" strike="noStrike" baseline="0" dirty="0">
                <a:solidFill>
                  <a:srgbClr val="00A486"/>
                </a:solidFill>
                <a:latin typeface="CMBX12"/>
              </a:rPr>
              <a:t>AUTOMOTIVE CONTEXT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BFAF3-0976-11F1-3C32-C188D540ABB1}"/>
              </a:ext>
            </a:extLst>
          </p:cNvPr>
          <p:cNvSpPr txBox="1"/>
          <p:nvPr/>
        </p:nvSpPr>
        <p:spPr>
          <a:xfrm>
            <a:off x="1959140" y="-1019254"/>
            <a:ext cx="8219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SOFTWARE DEFINED VEHICLE</a:t>
            </a:r>
            <a:endParaRPr lang="en-GB" sz="5000" b="1" dirty="0">
              <a:solidFill>
                <a:srgbClr val="00A4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2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1959140" y="432174"/>
            <a:ext cx="82198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SOFTWARE DEFINED VEHICLE</a:t>
            </a:r>
            <a:endParaRPr lang="en-GB" sz="5000" b="1" dirty="0">
              <a:solidFill>
                <a:srgbClr val="00A486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0330726"/>
                  </p:ext>
                </p:extLst>
              </p:nvPr>
            </p:nvGraphicFramePr>
            <p:xfrm>
              <a:off x="-5462607" y="1700810"/>
              <a:ext cx="4054663" cy="28506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54663" cy="2850658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29787" ay="-3131233" az="-961180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049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ar character">
                <a:extLst>
                  <a:ext uri="{FF2B5EF4-FFF2-40B4-BE49-F238E27FC236}">
                    <a16:creationId xmlns:a16="http://schemas.microsoft.com/office/drawing/2014/main" id="{EC7096AB-9A44-0D05-EBD5-CE8AE9BE16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62607" y="1700810"/>
                <a:ext cx="4054663" cy="285065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33FD5512-2624-DDA5-4924-FE1AA5A20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7300" y="2986007"/>
            <a:ext cx="1565460" cy="1565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9A2C6-3F02-5C08-B1E5-7926EDF433FE}"/>
              </a:ext>
            </a:extLst>
          </p:cNvPr>
          <p:cNvSpPr txBox="1"/>
          <p:nvPr/>
        </p:nvSpPr>
        <p:spPr>
          <a:xfrm>
            <a:off x="4847472" y="246065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pic>
        <p:nvPicPr>
          <p:cNvPr id="22" name="Graphic 21" descr="Processor outline">
            <a:extLst>
              <a:ext uri="{FF2B5EF4-FFF2-40B4-BE49-F238E27FC236}">
                <a16:creationId xmlns:a16="http://schemas.microsoft.com/office/drawing/2014/main" id="{F935E714-DBF4-23E2-EBC7-8535C1D752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1685" y="2827591"/>
            <a:ext cx="1748401" cy="1748401"/>
          </a:xfrm>
          <a:prstGeom prst="rect">
            <a:avLst/>
          </a:prstGeom>
        </p:spPr>
      </p:pic>
      <p:pic>
        <p:nvPicPr>
          <p:cNvPr id="23" name="Graphic 22" descr="Cmd Terminal with solid fill">
            <a:extLst>
              <a:ext uri="{FF2B5EF4-FFF2-40B4-BE49-F238E27FC236}">
                <a16:creationId xmlns:a16="http://schemas.microsoft.com/office/drawing/2014/main" id="{A5B73F8F-C7F9-88E3-E4A8-162D8CF03C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6714" y="2878207"/>
            <a:ext cx="1748401" cy="1748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2299545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F6DE5-41C8-DE96-9CF0-F74A97312C31}"/>
              </a:ext>
            </a:extLst>
          </p:cNvPr>
          <p:cNvSpPr txBox="1"/>
          <p:nvPr/>
        </p:nvSpPr>
        <p:spPr>
          <a:xfrm>
            <a:off x="7659240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428004" y="1366751"/>
            <a:ext cx="112821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i="1" dirty="0">
                <a:latin typeface="CMR10"/>
              </a:rPr>
              <a:t>Software Defined Vehicle </a:t>
            </a:r>
            <a:r>
              <a:rPr lang="en-GB" sz="2500" b="0" i="0" u="none" strike="noStrike" baseline="0" dirty="0">
                <a:latin typeface="CMR10"/>
              </a:rPr>
              <a:t>enables software to become a fundamental element of vehicle design</a:t>
            </a:r>
            <a:endParaRPr lang="en-GB" sz="25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76C1C78-00B2-E3A4-4E20-65C0338533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7658650"/>
                  </p:ext>
                </p:extLst>
              </p:nvPr>
            </p:nvGraphicFramePr>
            <p:xfrm>
              <a:off x="3076873" y="4422634"/>
              <a:ext cx="5528009" cy="177262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528009" cy="1772627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7684360" ay="-5310064" az="-7684935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76C1C78-00B2-E3A4-4E20-65C0338533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6873" y="4422634"/>
                <a:ext cx="5528009" cy="177262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680EE7-F141-D6C2-EFE4-1D50F4C5FEB4}"/>
              </a:ext>
            </a:extLst>
          </p:cNvPr>
          <p:cNvSpPr txBox="1"/>
          <p:nvPr/>
        </p:nvSpPr>
        <p:spPr>
          <a:xfrm>
            <a:off x="-6136682" y="1973725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1BA63-D8F2-3724-B940-637FDC1E081F}"/>
              </a:ext>
            </a:extLst>
          </p:cNvPr>
          <p:cNvSpPr txBox="1"/>
          <p:nvPr/>
        </p:nvSpPr>
        <p:spPr>
          <a:xfrm>
            <a:off x="-9607644" y="1969772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018E6-5DE8-63A7-BA14-3D1BC501EF8C}"/>
              </a:ext>
            </a:extLst>
          </p:cNvPr>
          <p:cNvSpPr txBox="1"/>
          <p:nvPr/>
        </p:nvSpPr>
        <p:spPr>
          <a:xfrm>
            <a:off x="-2785300" y="1973725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8" name="Graphic 7" descr="Shield Tick with solid fill">
            <a:extLst>
              <a:ext uri="{FF2B5EF4-FFF2-40B4-BE49-F238E27FC236}">
                <a16:creationId xmlns:a16="http://schemas.microsoft.com/office/drawing/2014/main" id="{2F30D263-439C-6077-F08E-4F12BA1887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9347993" y="2649034"/>
            <a:ext cx="1269164" cy="1269164"/>
          </a:xfrm>
          <a:prstGeom prst="rect">
            <a:avLst/>
          </a:prstGeom>
        </p:spPr>
      </p:pic>
      <p:pic>
        <p:nvPicPr>
          <p:cNvPr id="9" name="Graphic 8" descr="Linear Graph with solid fill">
            <a:extLst>
              <a:ext uri="{FF2B5EF4-FFF2-40B4-BE49-F238E27FC236}">
                <a16:creationId xmlns:a16="http://schemas.microsoft.com/office/drawing/2014/main" id="{F17A3B08-C824-76E7-9EA6-EA15FE07BB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5866433" y="2523770"/>
            <a:ext cx="1519693" cy="1519693"/>
          </a:xfrm>
          <a:prstGeom prst="rect">
            <a:avLst/>
          </a:prstGeom>
        </p:spPr>
      </p:pic>
      <p:pic>
        <p:nvPicPr>
          <p:cNvPr id="10" name="Graphic 9" descr="Clock with solid fill">
            <a:extLst>
              <a:ext uri="{FF2B5EF4-FFF2-40B4-BE49-F238E27FC236}">
                <a16:creationId xmlns:a16="http://schemas.microsoft.com/office/drawing/2014/main" id="{7AC15625-4027-1A41-5B7A-B23F8BFC4F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500435" y="2559227"/>
            <a:ext cx="1448778" cy="1448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C3573C-E60A-9103-9211-7630E689A3F9}"/>
              </a:ext>
            </a:extLst>
          </p:cNvPr>
          <p:cNvSpPr txBox="1"/>
          <p:nvPr/>
        </p:nvSpPr>
        <p:spPr>
          <a:xfrm>
            <a:off x="2489175" y="-1032240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16" name="Graphic 15" descr="Cloud with solid fill">
            <a:extLst>
              <a:ext uri="{FF2B5EF4-FFF2-40B4-BE49-F238E27FC236}">
                <a16:creationId xmlns:a16="http://schemas.microsoft.com/office/drawing/2014/main" id="{7E7D7D67-1C6D-3628-63D9-24D0385EA2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22383" y="-2793012"/>
            <a:ext cx="2440410" cy="24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2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A12A0-62E8-8E8B-8AFE-C42D9484CFB3}"/>
              </a:ext>
            </a:extLst>
          </p:cNvPr>
          <p:cNvSpPr txBox="1"/>
          <p:nvPr/>
        </p:nvSpPr>
        <p:spPr>
          <a:xfrm>
            <a:off x="560819" y="1904323"/>
            <a:ext cx="7457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vehicle is directly connected to the cloud</a:t>
            </a:r>
            <a:endParaRPr lang="en-GB" sz="2500" b="1" dirty="0">
              <a:solidFill>
                <a:srgbClr val="005CB8"/>
              </a:solidFill>
            </a:endParaRPr>
          </a:p>
        </p:txBody>
      </p:sp>
      <p:pic>
        <p:nvPicPr>
          <p:cNvPr id="30" name="Graphic 29" descr="Cloud with solid fill">
            <a:extLst>
              <a:ext uri="{FF2B5EF4-FFF2-40B4-BE49-F238E27FC236}">
                <a16:creationId xmlns:a16="http://schemas.microsoft.com/office/drawing/2014/main" id="{92368AA5-23CE-6639-44FC-A38255DC0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2383" y="922645"/>
            <a:ext cx="2440410" cy="244041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6B8D6A4B-A463-FCFB-E799-997275D6C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946424"/>
                  </p:ext>
                </p:extLst>
              </p:nvPr>
            </p:nvGraphicFramePr>
            <p:xfrm>
              <a:off x="6817171" y="3436981"/>
              <a:ext cx="5295221" cy="285713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295221" cy="2857133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974" ay="-3263075" az="-107559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6B8D6A4B-A463-FCFB-E799-997275D6C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7171" y="3436981"/>
                <a:ext cx="5295221" cy="2857133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Arrow: Down 38">
            <a:extLst>
              <a:ext uri="{FF2B5EF4-FFF2-40B4-BE49-F238E27FC236}">
                <a16:creationId xmlns:a16="http://schemas.microsoft.com/office/drawing/2014/main" id="{BE388910-534F-BC0C-B787-5025CE114A2D}"/>
              </a:ext>
            </a:extLst>
          </p:cNvPr>
          <p:cNvSpPr/>
          <p:nvPr/>
        </p:nvSpPr>
        <p:spPr>
          <a:xfrm>
            <a:off x="7402286" y="-1669145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72995E2D-2FA8-A569-94BA-120D11AA3048}"/>
              </a:ext>
            </a:extLst>
          </p:cNvPr>
          <p:cNvSpPr/>
          <p:nvPr/>
        </p:nvSpPr>
        <p:spPr>
          <a:xfrm>
            <a:off x="10418572" y="7082974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 descr="Gears with solid fill">
            <a:extLst>
              <a:ext uri="{FF2B5EF4-FFF2-40B4-BE49-F238E27FC236}">
                <a16:creationId xmlns:a16="http://schemas.microsoft.com/office/drawing/2014/main" id="{9E8E192A-7BD7-B4FD-DB4D-0C9800DE6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477756" y="2986007"/>
            <a:ext cx="1565460" cy="1565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40076B-8E7B-0800-6C10-429B2BDCDB48}"/>
              </a:ext>
            </a:extLst>
          </p:cNvPr>
          <p:cNvSpPr txBox="1"/>
          <p:nvPr/>
        </p:nvSpPr>
        <p:spPr>
          <a:xfrm>
            <a:off x="-5887584" y="2460656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MECHANICS</a:t>
            </a:r>
          </a:p>
        </p:txBody>
      </p:sp>
      <p:pic>
        <p:nvPicPr>
          <p:cNvPr id="4" name="Graphic 3" descr="Processor outline">
            <a:extLst>
              <a:ext uri="{FF2B5EF4-FFF2-40B4-BE49-F238E27FC236}">
                <a16:creationId xmlns:a16="http://schemas.microsoft.com/office/drawing/2014/main" id="{EF72237E-1961-AFCF-9293-A2BA2CF0EA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903371" y="2827591"/>
            <a:ext cx="1748401" cy="1748401"/>
          </a:xfrm>
          <a:prstGeom prst="rect">
            <a:avLst/>
          </a:prstGeom>
        </p:spPr>
      </p:pic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16FF4EE3-4560-569B-A19F-114ECF5DED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8208342" y="2878207"/>
            <a:ext cx="1748401" cy="1748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123F0-092B-A403-3191-D6B656DAE6C4}"/>
              </a:ext>
            </a:extLst>
          </p:cNvPr>
          <p:cNvSpPr txBox="1"/>
          <p:nvPr/>
        </p:nvSpPr>
        <p:spPr>
          <a:xfrm>
            <a:off x="-8435511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FEA7E-0196-C16E-731F-A535A8B9891B}"/>
              </a:ext>
            </a:extLst>
          </p:cNvPr>
          <p:cNvSpPr txBox="1"/>
          <p:nvPr/>
        </p:nvSpPr>
        <p:spPr>
          <a:xfrm>
            <a:off x="-3075816" y="246065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02633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489175" y="491758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CLOUD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20" name="Graphic 19" descr="Shield Tick with solid fill">
            <a:extLst>
              <a:ext uri="{FF2B5EF4-FFF2-40B4-BE49-F238E27FC236}">
                <a16:creationId xmlns:a16="http://schemas.microsoft.com/office/drawing/2014/main" id="{2E66A251-11AA-F2A4-B707-C48E55A18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65712" y="1705759"/>
            <a:ext cx="1269164" cy="1269164"/>
          </a:xfrm>
          <a:prstGeom prst="rect">
            <a:avLst/>
          </a:prstGeom>
        </p:spPr>
      </p:pic>
      <p:pic>
        <p:nvPicPr>
          <p:cNvPr id="21" name="Graphic 20" descr="Linear Graph with solid fill">
            <a:extLst>
              <a:ext uri="{FF2B5EF4-FFF2-40B4-BE49-F238E27FC236}">
                <a16:creationId xmlns:a16="http://schemas.microsoft.com/office/drawing/2014/main" id="{91BD2DB9-DCF6-9DD1-3FB4-164D59158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05925" y="1576542"/>
            <a:ext cx="1519693" cy="1519693"/>
          </a:xfrm>
          <a:prstGeom prst="rect">
            <a:avLst/>
          </a:prstGeom>
        </p:spPr>
      </p:pic>
      <p:pic>
        <p:nvPicPr>
          <p:cNvPr id="24" name="Graphic 23" descr="Clock with solid fill">
            <a:extLst>
              <a:ext uri="{FF2B5EF4-FFF2-40B4-BE49-F238E27FC236}">
                <a16:creationId xmlns:a16="http://schemas.microsoft.com/office/drawing/2014/main" id="{A51E6366-6227-0054-932A-DE695796DB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41280" y="1615952"/>
            <a:ext cx="1448778" cy="14487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2B90F3-4C01-E72D-CB04-412022472C48}"/>
              </a:ext>
            </a:extLst>
          </p:cNvPr>
          <p:cNvSpPr txBox="1"/>
          <p:nvPr/>
        </p:nvSpPr>
        <p:spPr>
          <a:xfrm>
            <a:off x="13188577" y="1022544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3B73D1-803B-AE86-621B-9705F150E06B}"/>
              </a:ext>
            </a:extLst>
          </p:cNvPr>
          <p:cNvSpPr txBox="1"/>
          <p:nvPr/>
        </p:nvSpPr>
        <p:spPr>
          <a:xfrm>
            <a:off x="16735676" y="1026497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249F4A-30E4-F4EC-7E64-8DBA0C815BE0}"/>
              </a:ext>
            </a:extLst>
          </p:cNvPr>
          <p:cNvSpPr txBox="1"/>
          <p:nvPr/>
        </p:nvSpPr>
        <p:spPr>
          <a:xfrm>
            <a:off x="20295406" y="1049833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61C20AE7-F75B-8728-D850-4C04827B77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2235396"/>
                  </p:ext>
                </p:extLst>
              </p:nvPr>
            </p:nvGraphicFramePr>
            <p:xfrm>
              <a:off x="6817171" y="3436981"/>
              <a:ext cx="5295221" cy="285713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5295221" cy="2857133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974" ay="-3263075" az="-107559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6190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61C20AE7-F75B-8728-D850-4C04827B77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17171" y="3436981"/>
                <a:ext cx="5295221" cy="2857133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F68028EE-D9B9-0FA0-5C4A-F94481B78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97411" y="922645"/>
            <a:ext cx="2440410" cy="2440410"/>
          </a:xfrm>
          <a:prstGeom prst="rect">
            <a:avLst/>
          </a:prstGeom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EBA80CCB-D7DF-4067-1C3F-BE0D11877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3115" y="909397"/>
            <a:ext cx="2440410" cy="24404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F4B77C-72D8-F125-7918-BDF8425849C3}"/>
              </a:ext>
            </a:extLst>
          </p:cNvPr>
          <p:cNvSpPr txBox="1"/>
          <p:nvPr/>
        </p:nvSpPr>
        <p:spPr>
          <a:xfrm>
            <a:off x="2367043" y="-105461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A481A-DFA0-228B-29D0-3D0644B80EA8}"/>
              </a:ext>
            </a:extLst>
          </p:cNvPr>
          <p:cNvSpPr txBox="1"/>
          <p:nvPr/>
        </p:nvSpPr>
        <p:spPr>
          <a:xfrm>
            <a:off x="560819" y="1904323"/>
            <a:ext cx="6136592" cy="47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latin typeface="CMR10"/>
              </a:rPr>
              <a:t>T</a:t>
            </a:r>
            <a:r>
              <a:rPr lang="en-GB" sz="2500" b="0" i="0" u="none" strike="noStrike" baseline="0" dirty="0">
                <a:latin typeface="CMR10"/>
              </a:rPr>
              <a:t>he vehicle is directly connected to the cloud</a:t>
            </a:r>
            <a:endParaRPr lang="en-GB" sz="2500" b="1" dirty="0">
              <a:solidFill>
                <a:srgbClr val="005CB8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1EEABEF-5615-D54A-FA37-A19CAB92C428}"/>
              </a:ext>
            </a:extLst>
          </p:cNvPr>
          <p:cNvSpPr/>
          <p:nvPr/>
        </p:nvSpPr>
        <p:spPr>
          <a:xfrm>
            <a:off x="7402286" y="2815771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FC255CD2-835E-9AE3-F958-A8D1D4FEC16D}"/>
              </a:ext>
            </a:extLst>
          </p:cNvPr>
          <p:cNvSpPr/>
          <p:nvPr/>
        </p:nvSpPr>
        <p:spPr>
          <a:xfrm>
            <a:off x="10418572" y="2815771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E8524B-2D34-8DD6-2909-59170136DFFA}"/>
              </a:ext>
            </a:extLst>
          </p:cNvPr>
          <p:cNvSpPr txBox="1"/>
          <p:nvPr/>
        </p:nvSpPr>
        <p:spPr>
          <a:xfrm>
            <a:off x="560819" y="2805970"/>
            <a:ext cx="6136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500" dirty="0" err="1">
                <a:latin typeface="CMR10"/>
              </a:rPr>
              <a:t>Both</a:t>
            </a:r>
            <a:r>
              <a:rPr lang="it-IT" sz="2500" b="1" dirty="0">
                <a:latin typeface="CMR10"/>
              </a:rPr>
              <a:t> </a:t>
            </a:r>
            <a:r>
              <a:rPr lang="en-GB" sz="2500" b="0" i="0" u="none" strike="noStrike" baseline="0" dirty="0">
                <a:latin typeface="CMR10"/>
              </a:rPr>
              <a:t>for data analysis and has to receive Over The Air (OTA) updates</a:t>
            </a:r>
            <a:endParaRPr lang="en-GB" sz="2500" b="1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77281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FF1412-F291-B02F-A15C-582CF3D4E7B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pic>
        <p:nvPicPr>
          <p:cNvPr id="7" name="Graphic 6" descr="Linear Graph with solid fill">
            <a:extLst>
              <a:ext uri="{FF2B5EF4-FFF2-40B4-BE49-F238E27FC236}">
                <a16:creationId xmlns:a16="http://schemas.microsoft.com/office/drawing/2014/main" id="{816659BF-D3EE-C662-D168-176D923CA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9082628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5B0346-7A6E-89AA-F11A-DCA73B7B4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5A3D562-09C1-4A13-FB34-F993A55B02D2}"/>
              </a:ext>
            </a:extLst>
          </p:cNvPr>
          <p:cNvSpPr txBox="1"/>
          <p:nvPr/>
        </p:nvSpPr>
        <p:spPr>
          <a:xfrm>
            <a:off x="1518805" y="180533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2A1EE-4A4C-5696-B877-57C08CBEA0A2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A0B8D-60FB-E444-3473-4903C8342905}"/>
              </a:ext>
            </a:extLst>
          </p:cNvPr>
          <p:cNvSpPr txBox="1"/>
          <p:nvPr/>
        </p:nvSpPr>
        <p:spPr>
          <a:xfrm>
            <a:off x="8625634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25" name="Graphic 24" descr="Cloud with solid fill">
            <a:extLst>
              <a:ext uri="{FF2B5EF4-FFF2-40B4-BE49-F238E27FC236}">
                <a16:creationId xmlns:a16="http://schemas.microsoft.com/office/drawing/2014/main" id="{72EBF4A6-9329-AEB2-AA23-1C376FAEE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726828" y="922645"/>
            <a:ext cx="2440410" cy="2440410"/>
          </a:xfrm>
          <a:prstGeom prst="rect">
            <a:avLst/>
          </a:prstGeom>
        </p:spPr>
      </p:pic>
      <p:pic>
        <p:nvPicPr>
          <p:cNvPr id="26" name="Graphic 25" descr="Cloud with solid fill">
            <a:extLst>
              <a:ext uri="{FF2B5EF4-FFF2-40B4-BE49-F238E27FC236}">
                <a16:creationId xmlns:a16="http://schemas.microsoft.com/office/drawing/2014/main" id="{FF13030C-FA89-6D6D-2827-9296A4FAE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691124" y="909397"/>
            <a:ext cx="2440410" cy="2440410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6600E359-95E8-DC8E-9440-4F555C9D39AA}"/>
              </a:ext>
            </a:extLst>
          </p:cNvPr>
          <p:cNvSpPr/>
          <p:nvPr/>
        </p:nvSpPr>
        <p:spPr>
          <a:xfrm>
            <a:off x="-5043898" y="2766482"/>
            <a:ext cx="1038642" cy="1599536"/>
          </a:xfrm>
          <a:prstGeom prst="down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291BCADB-B564-305D-1365-18AED495DDAB}"/>
              </a:ext>
            </a:extLst>
          </p:cNvPr>
          <p:cNvSpPr/>
          <p:nvPr/>
        </p:nvSpPr>
        <p:spPr>
          <a:xfrm>
            <a:off x="-2027612" y="2766482"/>
            <a:ext cx="1038642" cy="1204686"/>
          </a:xfrm>
          <a:prstGeom prst="upArrow">
            <a:avLst/>
          </a:prstGeom>
          <a:solidFill>
            <a:srgbClr val="00A486"/>
          </a:solidFill>
          <a:ln>
            <a:solidFill>
              <a:srgbClr val="005C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Clock with solid fill">
            <a:extLst>
              <a:ext uri="{FF2B5EF4-FFF2-40B4-BE49-F238E27FC236}">
                <a16:creationId xmlns:a16="http://schemas.microsoft.com/office/drawing/2014/main" id="{161DFF97-44C0-EF74-CD76-8B45BFA707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  <p:pic>
        <p:nvPicPr>
          <p:cNvPr id="6" name="Graphic 5" descr="Shield Tick with solid fill">
            <a:extLst>
              <a:ext uri="{FF2B5EF4-FFF2-40B4-BE49-F238E27FC236}">
                <a16:creationId xmlns:a16="http://schemas.microsoft.com/office/drawing/2014/main" id="{442B8B2C-984F-3DDD-CCFD-B110F0840B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95940" y="2488552"/>
            <a:ext cx="1269164" cy="1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7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ED4DA7-FDAC-25A2-FDF8-F635F3E6E4D3}"/>
              </a:ext>
            </a:extLst>
          </p:cNvPr>
          <p:cNvSpPr/>
          <p:nvPr/>
        </p:nvSpPr>
        <p:spPr>
          <a:xfrm>
            <a:off x="0" y="6381288"/>
            <a:ext cx="12192000" cy="476712"/>
          </a:xfrm>
          <a:prstGeom prst="rect">
            <a:avLst/>
          </a:prstGeom>
          <a:solidFill>
            <a:srgbClr val="00A36C"/>
          </a:solidFill>
          <a:ln>
            <a:solidFill>
              <a:srgbClr val="00A3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rgbClr val="005CB8"/>
                </a:solidFill>
              </a:ln>
              <a:solidFill>
                <a:srgbClr val="005CB8"/>
              </a:solidFill>
            </a:endParaRP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EBFB348A-7EFE-2C5F-852E-4FD7E82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14" y="6469912"/>
            <a:ext cx="613563" cy="269338"/>
          </a:xfrm>
          <a:prstGeom prst="rect">
            <a:avLst/>
          </a:prstGeom>
        </p:spPr>
      </p:pic>
      <p:pic>
        <p:nvPicPr>
          <p:cNvPr id="15" name="Picture 14" descr="A close up of a logo">
            <a:extLst>
              <a:ext uri="{FF2B5EF4-FFF2-40B4-BE49-F238E27FC236}">
                <a16:creationId xmlns:a16="http://schemas.microsoft.com/office/drawing/2014/main" id="{D8D410FC-C5D1-72F6-CE87-26FEA125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3" y="6472932"/>
            <a:ext cx="613563" cy="266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32D690-AA94-379D-8F1A-42F52866AE28}"/>
              </a:ext>
            </a:extLst>
          </p:cNvPr>
          <p:cNvSpPr txBox="1"/>
          <p:nvPr/>
        </p:nvSpPr>
        <p:spPr>
          <a:xfrm>
            <a:off x="1518805" y="1494057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SECURITY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41BEE-390F-6111-C9C4-38637AD4E780}"/>
              </a:ext>
            </a:extLst>
          </p:cNvPr>
          <p:cNvSpPr txBox="1"/>
          <p:nvPr/>
        </p:nvSpPr>
        <p:spPr>
          <a:xfrm>
            <a:off x="1269164" y="2216307"/>
            <a:ext cx="2866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500" dirty="0" err="1"/>
              <a:t>Vehicle</a:t>
            </a:r>
            <a:r>
              <a:rPr lang="it-IT" sz="2500" dirty="0"/>
              <a:t> </a:t>
            </a:r>
            <a:r>
              <a:rPr lang="it-IT" sz="2500" dirty="0" err="1"/>
              <a:t>vulnerabilities</a:t>
            </a:r>
            <a:r>
              <a:rPr lang="it-IT" sz="2500" dirty="0"/>
              <a:t> can be </a:t>
            </a:r>
            <a:r>
              <a:rPr lang="it-IT" sz="2500" dirty="0" err="1"/>
              <a:t>remotly</a:t>
            </a:r>
            <a:r>
              <a:rPr lang="it-IT" sz="2500" dirty="0"/>
              <a:t> </a:t>
            </a:r>
            <a:r>
              <a:rPr lang="it-IT" sz="2500" dirty="0" err="1"/>
              <a:t>fixed</a:t>
            </a:r>
            <a:r>
              <a:rPr lang="it-IT" sz="2500" dirty="0"/>
              <a:t> with OTA updates</a:t>
            </a:r>
            <a:endParaRPr lang="en-GB" sz="2500" dirty="0"/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425D3A32-30FC-27E0-9F13-B49BBE327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109625"/>
            <a:ext cx="1269164" cy="12691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5F62681-25C2-E0A2-DAC9-91A4B4B83B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628322"/>
                  </p:ext>
                </p:extLst>
              </p:nvPr>
            </p:nvGraphicFramePr>
            <p:xfrm>
              <a:off x="4267074" y="3446505"/>
              <a:ext cx="3428560" cy="283808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428560" cy="2838086"/>
                    </a:xfrm>
                    <a:prstGeom prst="rect">
                      <a:avLst/>
                    </a:prstGeom>
                  </am3d:spPr>
                  <am3d:camera>
                    <am3d:pos x="0" y="0" z="546955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228" d="1000000"/>
                    <am3d:preTrans dx="-1" dy="-5167863" dz="70471"/>
                    <am3d:scale>
                      <am3d:sx n="1000000" d="1000000"/>
                      <am3d:sy n="1000000" d="1000000"/>
                      <am3d:sz n="1000000" d="1000000"/>
                    </am3d:scale>
                    <am3d:rot ax="543455" ay="-4883" az="-77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1904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5F62681-25C2-E0A2-DAC9-91A4B4B83B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7074" y="3446505"/>
                <a:ext cx="3428560" cy="28380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13EEA86-77CC-0AF3-F640-DE1E88B14437}"/>
              </a:ext>
            </a:extLst>
          </p:cNvPr>
          <p:cNvSpPr txBox="1"/>
          <p:nvPr/>
        </p:nvSpPr>
        <p:spPr>
          <a:xfrm>
            <a:off x="5065904" y="1809290"/>
            <a:ext cx="2629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17E08-3BDE-8418-529F-C63780ED4E16}"/>
              </a:ext>
            </a:extLst>
          </p:cNvPr>
          <p:cNvSpPr txBox="1"/>
          <p:nvPr/>
        </p:nvSpPr>
        <p:spPr>
          <a:xfrm>
            <a:off x="8606179" y="1832626"/>
            <a:ext cx="2367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rgbClr val="005CB8"/>
                </a:solidFill>
              </a:rPr>
              <a:t>DURABILITY</a:t>
            </a:r>
          </a:p>
        </p:txBody>
      </p:sp>
      <p:pic>
        <p:nvPicPr>
          <p:cNvPr id="17" name="Graphic 16" descr="Linear Graph with solid fill">
            <a:extLst>
              <a:ext uri="{FF2B5EF4-FFF2-40B4-BE49-F238E27FC236}">
                <a16:creationId xmlns:a16="http://schemas.microsoft.com/office/drawing/2014/main" id="{6F25928C-46E2-94A2-71DB-CE2655794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6153" y="2359335"/>
            <a:ext cx="1519693" cy="1519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8AB04-513E-8E60-32FD-A4297EF35604}"/>
              </a:ext>
            </a:extLst>
          </p:cNvPr>
          <p:cNvSpPr txBox="1"/>
          <p:nvPr/>
        </p:nvSpPr>
        <p:spPr>
          <a:xfrm>
            <a:off x="2367043" y="411331"/>
            <a:ext cx="7457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b="1" dirty="0">
                <a:solidFill>
                  <a:srgbClr val="00A486"/>
                </a:solidFill>
                <a:latin typeface="CMBX12"/>
              </a:rPr>
              <a:t>BENEFITS</a:t>
            </a:r>
            <a:endParaRPr lang="en-GB" sz="5000" b="1" dirty="0">
              <a:solidFill>
                <a:srgbClr val="00A486"/>
              </a:solidFill>
            </a:endParaRPr>
          </a:p>
        </p:txBody>
      </p:sp>
      <p:pic>
        <p:nvPicPr>
          <p:cNvPr id="5" name="Graphic 4" descr="Clock with solid fill">
            <a:extLst>
              <a:ext uri="{FF2B5EF4-FFF2-40B4-BE49-F238E27FC236}">
                <a16:creationId xmlns:a16="http://schemas.microsoft.com/office/drawing/2014/main" id="{DB98FCC7-A28E-20CC-4192-63E38609C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71508" y="2398745"/>
            <a:ext cx="1448778" cy="14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474</Words>
  <Application>Microsoft Office PowerPoint</Application>
  <PresentationFormat>Widescreen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Century Schoolbook</vt:lpstr>
      <vt:lpstr>CMBX12</vt:lpstr>
      <vt:lpstr>CMR10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Sciara  Lorenzo</dc:creator>
  <cp:lastModifiedBy>Sciara  Lorenzo</cp:lastModifiedBy>
  <cp:revision>20</cp:revision>
  <dcterms:created xsi:type="dcterms:W3CDTF">2024-03-29T14:55:58Z</dcterms:created>
  <dcterms:modified xsi:type="dcterms:W3CDTF">2024-03-31T01:45:54Z</dcterms:modified>
</cp:coreProperties>
</file>